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57" r:id="rId5"/>
    <p:sldId id="261" r:id="rId6"/>
    <p:sldId id="262" r:id="rId7"/>
    <p:sldId id="269" r:id="rId8"/>
    <p:sldId id="263" r:id="rId9"/>
    <p:sldId id="260" r:id="rId10"/>
    <p:sldId id="265" r:id="rId11"/>
    <p:sldId id="258" r:id="rId12"/>
    <p:sldId id="264" r:id="rId13"/>
    <p:sldId id="266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58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7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83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22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7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56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33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40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79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1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70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B2BF-4A32-4313-8244-D9533787B96C}" type="datetimeFigureOut">
              <a:rPr lang="ko-KR" altLang="en-US" smtClean="0"/>
              <a:t>2014-04-29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F924-CEC7-4812-BBB8-F8C854E4EE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71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Social Network Analysis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8461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연결중심성</a:t>
            </a:r>
            <a:r>
              <a:rPr lang="en-US" altLang="ko-KR" dirty="0" smtClean="0"/>
              <a:t>(degree Centrality)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682653"/>
            <a:ext cx="10515600" cy="249431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n</a:t>
            </a:r>
            <a:r>
              <a:rPr lang="ko-KR" altLang="en-US" dirty="0" smtClean="0"/>
              <a:t>은 네트워크 내 전체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표준화를 위해</a:t>
            </a:r>
            <a:r>
              <a:rPr lang="en-US" altLang="ko-KR" dirty="0" smtClean="0"/>
              <a:t>(n-1)</a:t>
            </a:r>
            <a:r>
              <a:rPr lang="ko-KR" altLang="en-US" dirty="0" smtClean="0"/>
              <a:t>로 나눔</a:t>
            </a:r>
            <a:endParaRPr lang="en-US" altLang="ko-KR" dirty="0" smtClean="0"/>
          </a:p>
          <a:p>
            <a:r>
              <a:rPr lang="ko-KR" altLang="en-US" dirty="0" err="1" smtClean="0"/>
              <a:t>노드에</a:t>
            </a:r>
            <a:r>
              <a:rPr lang="ko-KR" altLang="en-US" dirty="0" smtClean="0"/>
              <a:t> 연결된 연결선 수</a:t>
            </a:r>
            <a:endParaRPr lang="en-US" altLang="ko-KR" dirty="0" smtClean="0"/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</a:t>
            </a:r>
            <a:r>
              <a:rPr lang="en-US" altLang="ko-KR" dirty="0" smtClean="0"/>
              <a:t>= </a:t>
            </a:r>
            <a:r>
              <a:rPr lang="en-US" altLang="ko-KR" dirty="0"/>
              <a:t>1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/>
              <a:t>2</a:t>
            </a:r>
            <a:r>
              <a:rPr lang="en-US" altLang="ko-KR" dirty="0" smtClean="0"/>
              <a:t> = </a:t>
            </a:r>
            <a:r>
              <a:rPr lang="en-US" altLang="ko-KR" dirty="0"/>
              <a:t>1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/>
              <a:t>3</a:t>
            </a:r>
            <a:r>
              <a:rPr lang="en-US" altLang="ko-KR" dirty="0" smtClean="0"/>
              <a:t> = </a:t>
            </a:r>
            <a:r>
              <a:rPr lang="en-US" altLang="ko-KR" dirty="0"/>
              <a:t>1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/>
              <a:t>4</a:t>
            </a:r>
            <a:r>
              <a:rPr lang="en-US" altLang="ko-KR" dirty="0" smtClean="0"/>
              <a:t> = </a:t>
            </a:r>
            <a:r>
              <a:rPr lang="en-US" altLang="ko-KR" dirty="0"/>
              <a:t>4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/>
              <a:t>5</a:t>
            </a:r>
            <a:r>
              <a:rPr lang="en-US" altLang="ko-KR" dirty="0" smtClean="0"/>
              <a:t> = </a:t>
            </a:r>
            <a:r>
              <a:rPr lang="en-US" altLang="ko-KR" dirty="0"/>
              <a:t>2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/>
              <a:t>6</a:t>
            </a:r>
            <a:r>
              <a:rPr lang="en-US" altLang="ko-KR" dirty="0" smtClean="0"/>
              <a:t> = </a:t>
            </a:r>
            <a:r>
              <a:rPr lang="en-US" altLang="ko-KR" dirty="0"/>
              <a:t>2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/>
              <a:t>7</a:t>
            </a:r>
            <a:r>
              <a:rPr lang="en-US" altLang="ko-KR" dirty="0" smtClean="0"/>
              <a:t> = </a:t>
            </a:r>
            <a:r>
              <a:rPr lang="en-US" altLang="ko-KR" dirty="0"/>
              <a:t>2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/>
              <a:t>8</a:t>
            </a:r>
            <a:r>
              <a:rPr lang="en-US" altLang="ko-KR" dirty="0" smtClean="0"/>
              <a:t> = 2</a:t>
            </a:r>
          </a:p>
          <a:p>
            <a:pPr lvl="1"/>
            <a:r>
              <a:rPr lang="ko-KR" altLang="en-US" dirty="0" err="1" smtClean="0"/>
              <a:t>노드</a:t>
            </a:r>
            <a:r>
              <a:rPr lang="en-US" altLang="ko-KR" dirty="0" smtClean="0"/>
              <a:t>9 = 1</a:t>
            </a:r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830889" y="1493910"/>
            <a:ext cx="5089747" cy="2060187"/>
            <a:chOff x="1006253" y="1493910"/>
            <a:chExt cx="5089747" cy="2060187"/>
          </a:xfrm>
        </p:grpSpPr>
        <p:sp>
          <p:nvSpPr>
            <p:cNvPr id="4" name="타원 3"/>
            <p:cNvSpPr/>
            <p:nvPr/>
          </p:nvSpPr>
          <p:spPr>
            <a:xfrm>
              <a:off x="5757797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3</a:t>
              </a:r>
              <a:endParaRPr lang="ko-KR" altLang="en-US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4895589" y="3215569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  <p:sp>
          <p:nvSpPr>
            <p:cNvPr id="6" name="타원 5"/>
            <p:cNvSpPr/>
            <p:nvPr/>
          </p:nvSpPr>
          <p:spPr>
            <a:xfrm>
              <a:off x="4895588" y="149391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sp>
          <p:nvSpPr>
            <p:cNvPr id="7" name="타원 6"/>
            <p:cNvSpPr/>
            <p:nvPr/>
          </p:nvSpPr>
          <p:spPr>
            <a:xfrm>
              <a:off x="4895589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  <p:sp>
          <p:nvSpPr>
            <p:cNvPr id="8" name="타원 7"/>
            <p:cNvSpPr/>
            <p:nvPr/>
          </p:nvSpPr>
          <p:spPr>
            <a:xfrm>
              <a:off x="4202482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5</a:t>
              </a:r>
              <a:endParaRPr lang="ko-KR" altLang="en-US" dirty="0"/>
            </a:p>
          </p:txBody>
        </p:sp>
        <p:sp>
          <p:nvSpPr>
            <p:cNvPr id="9" name="타원 8"/>
            <p:cNvSpPr/>
            <p:nvPr/>
          </p:nvSpPr>
          <p:spPr>
            <a:xfrm>
              <a:off x="3402904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6</a:t>
              </a:r>
              <a:endParaRPr lang="ko-KR" altLang="en-US" dirty="0"/>
            </a:p>
          </p:txBody>
        </p:sp>
        <p:sp>
          <p:nvSpPr>
            <p:cNvPr id="10" name="타원 9"/>
            <p:cNvSpPr/>
            <p:nvPr/>
          </p:nvSpPr>
          <p:spPr>
            <a:xfrm>
              <a:off x="2586623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7</a:t>
              </a:r>
              <a:endParaRPr lang="ko-KR" altLang="en-US" dirty="0"/>
            </a:p>
          </p:txBody>
        </p:sp>
        <p:sp>
          <p:nvSpPr>
            <p:cNvPr id="11" name="타원 10"/>
            <p:cNvSpPr/>
            <p:nvPr/>
          </p:nvSpPr>
          <p:spPr>
            <a:xfrm>
              <a:off x="1805831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8</a:t>
              </a:r>
              <a:endParaRPr lang="ko-KR" altLang="en-US" dirty="0"/>
            </a:p>
          </p:txBody>
        </p:sp>
        <p:cxnSp>
          <p:nvCxnSpPr>
            <p:cNvPr id="13" name="직선 화살표 연결선 12"/>
            <p:cNvCxnSpPr>
              <a:stCxn id="4" idx="2"/>
              <a:endCxn id="7" idx="6"/>
            </p:cNvCxnSpPr>
            <p:nvPr/>
          </p:nvCxnSpPr>
          <p:spPr>
            <a:xfrm flipH="1">
              <a:off x="5233792" y="2479664"/>
              <a:ext cx="52400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6" idx="4"/>
              <a:endCxn id="7" idx="0"/>
            </p:cNvCxnSpPr>
            <p:nvPr/>
          </p:nvCxnSpPr>
          <p:spPr>
            <a:xfrm>
              <a:off x="5064690" y="1832438"/>
              <a:ext cx="1" cy="47796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stCxn id="5" idx="0"/>
              <a:endCxn id="7" idx="4"/>
            </p:cNvCxnSpPr>
            <p:nvPr/>
          </p:nvCxnSpPr>
          <p:spPr>
            <a:xfrm flipV="1">
              <a:off x="5064691" y="2648928"/>
              <a:ext cx="0" cy="566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7" idx="2"/>
              <a:endCxn id="8" idx="6"/>
            </p:cNvCxnSpPr>
            <p:nvPr/>
          </p:nvCxnSpPr>
          <p:spPr>
            <a:xfrm flipH="1">
              <a:off x="4540685" y="2479664"/>
              <a:ext cx="354904" cy="61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>
              <a:stCxn id="8" idx="2"/>
              <a:endCxn id="9" idx="6"/>
            </p:cNvCxnSpPr>
            <p:nvPr/>
          </p:nvCxnSpPr>
          <p:spPr>
            <a:xfrm flipH="1">
              <a:off x="3741107" y="2485765"/>
              <a:ext cx="4613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/>
            <p:cNvCxnSpPr>
              <a:stCxn id="9" idx="2"/>
              <a:endCxn id="10" idx="6"/>
            </p:cNvCxnSpPr>
            <p:nvPr/>
          </p:nvCxnSpPr>
          <p:spPr>
            <a:xfrm flipH="1" flipV="1">
              <a:off x="2924826" y="2479664"/>
              <a:ext cx="478078" cy="61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>
              <a:stCxn id="10" idx="2"/>
              <a:endCxn id="11" idx="6"/>
            </p:cNvCxnSpPr>
            <p:nvPr/>
          </p:nvCxnSpPr>
          <p:spPr>
            <a:xfrm flipH="1">
              <a:off x="2144034" y="2479664"/>
              <a:ext cx="44258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타원 29"/>
            <p:cNvSpPr/>
            <p:nvPr/>
          </p:nvSpPr>
          <p:spPr>
            <a:xfrm>
              <a:off x="1006253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9</a:t>
              </a:r>
              <a:endParaRPr lang="ko-KR" altLang="en-US" dirty="0"/>
            </a:p>
          </p:txBody>
        </p:sp>
        <p:cxnSp>
          <p:nvCxnSpPr>
            <p:cNvPr id="32" name="직선 화살표 연결선 31"/>
            <p:cNvCxnSpPr>
              <a:stCxn id="11" idx="2"/>
              <a:endCxn id="30" idx="6"/>
            </p:cNvCxnSpPr>
            <p:nvPr/>
          </p:nvCxnSpPr>
          <p:spPr>
            <a:xfrm flipH="1">
              <a:off x="1344456" y="2479664"/>
              <a:ext cx="4613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590" y="2093901"/>
            <a:ext cx="31908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906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근접중심성</a:t>
            </a:r>
            <a:r>
              <a:rPr lang="en-US" altLang="ko-KR" dirty="0" smtClean="0"/>
              <a:t>(Closeness Centrality)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682653"/>
            <a:ext cx="10515600" cy="2494310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err="1" smtClean="0"/>
              <a:t>d</a:t>
            </a:r>
            <a:r>
              <a:rPr lang="en-US" altLang="ko-KR" sz="1600" dirty="0" err="1" smtClean="0"/>
              <a:t>ij</a:t>
            </a:r>
            <a:r>
              <a:rPr lang="ko-KR" altLang="en-US" sz="2900" dirty="0" smtClean="0"/>
              <a:t>는 두 </a:t>
            </a:r>
            <a:r>
              <a:rPr lang="ko-KR" altLang="en-US" sz="2900" dirty="0" err="1" smtClean="0"/>
              <a:t>노드</a:t>
            </a:r>
            <a:r>
              <a:rPr lang="ko-KR" altLang="en-US" sz="2900" dirty="0" smtClean="0"/>
              <a:t> </a:t>
            </a:r>
            <a:r>
              <a:rPr lang="en-US" altLang="ko-KR" sz="2900" dirty="0" err="1" smtClean="0"/>
              <a:t>i</a:t>
            </a:r>
            <a:r>
              <a:rPr lang="ko-KR" altLang="en-US" sz="2900" dirty="0" smtClean="0"/>
              <a:t>와 </a:t>
            </a:r>
            <a:r>
              <a:rPr lang="en-US" altLang="ko-KR" sz="2900" dirty="0" smtClean="0"/>
              <a:t>j</a:t>
            </a:r>
            <a:r>
              <a:rPr lang="ko-KR" altLang="en-US" sz="2900" dirty="0" smtClean="0"/>
              <a:t>를 연결하는 가장 짧은 경로 거리</a:t>
            </a:r>
            <a:r>
              <a:rPr lang="en-US" altLang="ko-KR" sz="2900" dirty="0" smtClean="0"/>
              <a:t>, g</a:t>
            </a:r>
            <a:r>
              <a:rPr lang="ko-KR" altLang="en-US" sz="2900" dirty="0" smtClean="0"/>
              <a:t>는 네트에 참여하는 </a:t>
            </a:r>
            <a:r>
              <a:rPr lang="ko-KR" altLang="en-US" sz="2900" dirty="0" err="1" smtClean="0"/>
              <a:t>노드수</a:t>
            </a:r>
            <a:r>
              <a:rPr lang="en-US" altLang="ko-KR" sz="2900" dirty="0" smtClean="0"/>
              <a:t>, </a:t>
            </a:r>
            <a:r>
              <a:rPr lang="ko-KR" altLang="en-US" sz="2900" dirty="0" smtClean="0"/>
              <a:t>표준화를 위해 </a:t>
            </a:r>
            <a:r>
              <a:rPr lang="en-US" altLang="ko-KR" sz="2900" dirty="0" smtClean="0"/>
              <a:t>g-1</a:t>
            </a:r>
            <a:r>
              <a:rPr lang="ko-KR" altLang="en-US" sz="2900" dirty="0" smtClean="0"/>
              <a:t>을 곱함</a:t>
            </a:r>
            <a:endParaRPr lang="en-US" altLang="ko-KR" sz="2900" dirty="0" smtClean="0"/>
          </a:p>
          <a:p>
            <a:r>
              <a:rPr lang="ko-KR" altLang="en-US" dirty="0" err="1" smtClean="0"/>
              <a:t>노드</a:t>
            </a:r>
            <a:r>
              <a:rPr lang="en-US" altLang="ko-KR" dirty="0" smtClean="0"/>
              <a:t>1</a:t>
            </a:r>
            <a:r>
              <a:rPr lang="ko-KR" altLang="en-US" dirty="0" smtClean="0"/>
              <a:t>에서 다른 </a:t>
            </a:r>
            <a:r>
              <a:rPr lang="ko-KR" altLang="en-US" dirty="0" err="1" smtClean="0"/>
              <a:t>노드에</a:t>
            </a:r>
            <a:r>
              <a:rPr lang="ko-KR" altLang="en-US" dirty="0" smtClean="0"/>
              <a:t> 도달하는 최단거리</a:t>
            </a:r>
            <a:endParaRPr lang="en-US" altLang="ko-KR" dirty="0" smtClean="0"/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2 = 2</a:t>
            </a:r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3 = 2</a:t>
            </a:r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4 = 1</a:t>
            </a:r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5 = 2</a:t>
            </a:r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6 = 3</a:t>
            </a:r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7 = 4</a:t>
            </a:r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8 = 5</a:t>
            </a:r>
          </a:p>
          <a:p>
            <a:pPr lvl="1"/>
            <a:r>
              <a:rPr lang="ko-KR" altLang="en-US" dirty="0" err="1"/>
              <a:t>노드</a:t>
            </a:r>
            <a:r>
              <a:rPr lang="en-US" altLang="ko-KR" dirty="0"/>
              <a:t>1 -&gt;</a:t>
            </a:r>
            <a:r>
              <a:rPr lang="ko-KR" altLang="en-US" dirty="0" err="1"/>
              <a:t>노드</a:t>
            </a:r>
            <a:r>
              <a:rPr lang="en-US" altLang="ko-KR" dirty="0"/>
              <a:t>9 = 6</a:t>
            </a:r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830889" y="1493910"/>
            <a:ext cx="5089747" cy="2060187"/>
            <a:chOff x="1006253" y="1493910"/>
            <a:chExt cx="5089747" cy="2060187"/>
          </a:xfrm>
        </p:grpSpPr>
        <p:sp>
          <p:nvSpPr>
            <p:cNvPr id="4" name="타원 3"/>
            <p:cNvSpPr/>
            <p:nvPr/>
          </p:nvSpPr>
          <p:spPr>
            <a:xfrm>
              <a:off x="5757797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3</a:t>
              </a:r>
              <a:endParaRPr lang="ko-KR" altLang="en-US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4895589" y="3215569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  <p:sp>
          <p:nvSpPr>
            <p:cNvPr id="6" name="타원 5"/>
            <p:cNvSpPr/>
            <p:nvPr/>
          </p:nvSpPr>
          <p:spPr>
            <a:xfrm>
              <a:off x="4895588" y="149391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sp>
          <p:nvSpPr>
            <p:cNvPr id="7" name="타원 6"/>
            <p:cNvSpPr/>
            <p:nvPr/>
          </p:nvSpPr>
          <p:spPr>
            <a:xfrm>
              <a:off x="4895589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  <p:sp>
          <p:nvSpPr>
            <p:cNvPr id="8" name="타원 7"/>
            <p:cNvSpPr/>
            <p:nvPr/>
          </p:nvSpPr>
          <p:spPr>
            <a:xfrm>
              <a:off x="4202482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5</a:t>
              </a:r>
              <a:endParaRPr lang="ko-KR" altLang="en-US" dirty="0"/>
            </a:p>
          </p:txBody>
        </p:sp>
        <p:sp>
          <p:nvSpPr>
            <p:cNvPr id="9" name="타원 8"/>
            <p:cNvSpPr/>
            <p:nvPr/>
          </p:nvSpPr>
          <p:spPr>
            <a:xfrm>
              <a:off x="3402904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6</a:t>
              </a:r>
              <a:endParaRPr lang="ko-KR" altLang="en-US" dirty="0"/>
            </a:p>
          </p:txBody>
        </p:sp>
        <p:sp>
          <p:nvSpPr>
            <p:cNvPr id="10" name="타원 9"/>
            <p:cNvSpPr/>
            <p:nvPr/>
          </p:nvSpPr>
          <p:spPr>
            <a:xfrm>
              <a:off x="2586623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7</a:t>
              </a:r>
              <a:endParaRPr lang="ko-KR" altLang="en-US" dirty="0"/>
            </a:p>
          </p:txBody>
        </p:sp>
        <p:sp>
          <p:nvSpPr>
            <p:cNvPr id="11" name="타원 10"/>
            <p:cNvSpPr/>
            <p:nvPr/>
          </p:nvSpPr>
          <p:spPr>
            <a:xfrm>
              <a:off x="1805831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8</a:t>
              </a:r>
              <a:endParaRPr lang="ko-KR" altLang="en-US" dirty="0"/>
            </a:p>
          </p:txBody>
        </p:sp>
        <p:cxnSp>
          <p:nvCxnSpPr>
            <p:cNvPr id="13" name="직선 화살표 연결선 12"/>
            <p:cNvCxnSpPr>
              <a:stCxn id="4" idx="2"/>
              <a:endCxn id="7" idx="6"/>
            </p:cNvCxnSpPr>
            <p:nvPr/>
          </p:nvCxnSpPr>
          <p:spPr>
            <a:xfrm flipH="1">
              <a:off x="5233792" y="2479664"/>
              <a:ext cx="52400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6" idx="4"/>
              <a:endCxn id="7" idx="0"/>
            </p:cNvCxnSpPr>
            <p:nvPr/>
          </p:nvCxnSpPr>
          <p:spPr>
            <a:xfrm>
              <a:off x="5064690" y="1832438"/>
              <a:ext cx="1" cy="47796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stCxn id="5" idx="0"/>
              <a:endCxn id="7" idx="4"/>
            </p:cNvCxnSpPr>
            <p:nvPr/>
          </p:nvCxnSpPr>
          <p:spPr>
            <a:xfrm flipV="1">
              <a:off x="5064691" y="2648928"/>
              <a:ext cx="0" cy="566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7" idx="2"/>
              <a:endCxn id="8" idx="6"/>
            </p:cNvCxnSpPr>
            <p:nvPr/>
          </p:nvCxnSpPr>
          <p:spPr>
            <a:xfrm flipH="1">
              <a:off x="4540685" y="2479664"/>
              <a:ext cx="354904" cy="61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>
              <a:stCxn id="8" idx="2"/>
              <a:endCxn id="9" idx="6"/>
            </p:cNvCxnSpPr>
            <p:nvPr/>
          </p:nvCxnSpPr>
          <p:spPr>
            <a:xfrm flipH="1">
              <a:off x="3741107" y="2485765"/>
              <a:ext cx="4613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/>
            <p:cNvCxnSpPr>
              <a:stCxn id="9" idx="2"/>
              <a:endCxn id="10" idx="6"/>
            </p:cNvCxnSpPr>
            <p:nvPr/>
          </p:nvCxnSpPr>
          <p:spPr>
            <a:xfrm flipH="1" flipV="1">
              <a:off x="2924826" y="2479664"/>
              <a:ext cx="478078" cy="61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>
              <a:stCxn id="10" idx="2"/>
              <a:endCxn id="11" idx="6"/>
            </p:cNvCxnSpPr>
            <p:nvPr/>
          </p:nvCxnSpPr>
          <p:spPr>
            <a:xfrm flipH="1">
              <a:off x="2144034" y="2479664"/>
              <a:ext cx="44258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타원 29"/>
            <p:cNvSpPr/>
            <p:nvPr/>
          </p:nvSpPr>
          <p:spPr>
            <a:xfrm>
              <a:off x="1006253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9</a:t>
              </a:r>
              <a:endParaRPr lang="ko-KR" altLang="en-US" dirty="0"/>
            </a:p>
          </p:txBody>
        </p:sp>
        <p:cxnSp>
          <p:nvCxnSpPr>
            <p:cNvPr id="32" name="직선 화살표 연결선 31"/>
            <p:cNvCxnSpPr>
              <a:stCxn id="11" idx="2"/>
              <a:endCxn id="30" idx="6"/>
            </p:cNvCxnSpPr>
            <p:nvPr/>
          </p:nvCxnSpPr>
          <p:spPr>
            <a:xfrm flipH="1">
              <a:off x="1344456" y="2479664"/>
              <a:ext cx="4613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928199" y="4352497"/>
            <a:ext cx="82638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노드의</a:t>
            </a:r>
            <a:r>
              <a:rPr lang="ko-KR" altLang="en-US" sz="14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4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근접중심성</a:t>
            </a:r>
            <a:r>
              <a:rPr lang="ko-KR" altLang="en-US" sz="14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구하는 방법 </a:t>
            </a:r>
            <a:r>
              <a:rPr lang="en-US" altLang="ko-KR" sz="14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r>
              <a:rPr lang="ko-KR" altLang="en-US" sz="14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가지</a:t>
            </a:r>
            <a:endParaRPr lang="en-US" altLang="ko-KR" sz="14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r>
              <a:rPr lang="en-US" altLang="ko-KR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r>
              <a:rPr lang="ko-KR" altLang="en-US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방법</a:t>
            </a:r>
            <a:r>
              <a:rPr lang="en-US" altLang="ko-KR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1: (2 + 2 + 1 + 2 + 3 + 4 + 5 + 6) / 8 = 25/8        -&gt; </a:t>
            </a:r>
            <a:r>
              <a:rPr lang="ko-KR" altLang="en-US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평균거리의 역수 </a:t>
            </a:r>
            <a:r>
              <a:rPr lang="en-US" altLang="ko-KR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0.32</a:t>
            </a:r>
          </a:p>
          <a:p>
            <a:r>
              <a:rPr lang="en-US" altLang="ko-KR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r>
              <a:rPr lang="ko-KR" altLang="en-US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방법</a:t>
            </a:r>
            <a:r>
              <a:rPr lang="en-US" altLang="ko-KR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2: (1/2 </a:t>
            </a:r>
            <a:r>
              <a:rPr lang="en-US" altLang="ko-KR" sz="1400" dirty="0">
                <a:latin typeface="굴림체" panose="020B0609000101010101" pitchFamily="49" charset="-127"/>
                <a:ea typeface="굴림체" panose="020B0609000101010101" pitchFamily="49" charset="-127"/>
              </a:rPr>
              <a:t>+ 1/2 + 1/1 + 1/2 + 1/3 + 1/4 + 1/5 + 1/6)/8 -&gt; </a:t>
            </a:r>
            <a:r>
              <a:rPr lang="ko-KR" altLang="en-US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거리의 역수에 대한 평균 </a:t>
            </a:r>
            <a:r>
              <a:rPr lang="en-US" altLang="ko-KR" sz="14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0.43</a:t>
            </a:r>
            <a:endParaRPr lang="ko-KR" altLang="en-US" sz="1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6" name="아래쪽 화살표 15"/>
          <p:cNvSpPr/>
          <p:nvPr/>
        </p:nvSpPr>
        <p:spPr>
          <a:xfrm>
            <a:off x="6899460" y="5099079"/>
            <a:ext cx="488515" cy="731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185091" y="5895313"/>
            <a:ext cx="402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방법에 따라서 중심 </a:t>
            </a:r>
            <a:r>
              <a:rPr lang="ko-KR" altLang="en-US" dirty="0" err="1" smtClean="0"/>
              <a:t>노드가</a:t>
            </a:r>
            <a:r>
              <a:rPr lang="ko-KR" altLang="en-US" dirty="0" smtClean="0"/>
              <a:t> 달라진다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cxnSp>
        <p:nvCxnSpPr>
          <p:cNvPr id="22" name="구부러진 연결선 21"/>
          <p:cNvCxnSpPr/>
          <p:nvPr/>
        </p:nvCxnSpPr>
        <p:spPr>
          <a:xfrm flipV="1">
            <a:off x="4889325" y="1832438"/>
            <a:ext cx="693108" cy="64722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82433" y="1647771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방법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 때의 중심 </a:t>
            </a:r>
            <a:r>
              <a:rPr lang="ko-KR" altLang="en-US" dirty="0" err="1" smtClean="0"/>
              <a:t>노드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8" idx="0"/>
          </p:cNvCxnSpPr>
          <p:nvPr/>
        </p:nvCxnSpPr>
        <p:spPr>
          <a:xfrm rot="16200000" flipV="1">
            <a:off x="3597636" y="1717917"/>
            <a:ext cx="529573" cy="66759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99990" y="1628162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방법</a:t>
            </a:r>
            <a:r>
              <a:rPr lang="en-US" altLang="ko-KR" dirty="0" smtClean="0"/>
              <a:t>2</a:t>
            </a:r>
            <a:r>
              <a:rPr lang="ko-KR" altLang="en-US" dirty="0" smtClean="0"/>
              <a:t>일 때의 중심 </a:t>
            </a:r>
            <a:r>
              <a:rPr lang="ko-KR" altLang="en-US" dirty="0" err="1" smtClean="0"/>
              <a:t>노드</a:t>
            </a:r>
            <a:endParaRPr lang="ko-KR" altLang="en-US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237" y="1993096"/>
            <a:ext cx="215265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7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중개중심성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Betweenness</a:t>
            </a:r>
            <a:r>
              <a:rPr lang="en-US" altLang="ko-KR" dirty="0" smtClean="0"/>
              <a:t> Centrality)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682653"/>
            <a:ext cx="10515600" cy="249431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err="1" smtClean="0"/>
              <a:t>g</a:t>
            </a:r>
            <a:r>
              <a:rPr lang="en-US" altLang="ko-KR" sz="1100" dirty="0" err="1" smtClean="0"/>
              <a:t>jk</a:t>
            </a:r>
            <a:r>
              <a:rPr lang="ko-KR" altLang="en-US" dirty="0" smtClean="0"/>
              <a:t>는 두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j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k</a:t>
            </a:r>
            <a:r>
              <a:rPr lang="ko-KR" altLang="en-US" dirty="0" smtClean="0"/>
              <a:t>간에 존재하는 최단거리의 경우의 수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g</a:t>
            </a:r>
            <a:r>
              <a:rPr lang="en-US" altLang="ko-KR" sz="1100" dirty="0" err="1" smtClean="0"/>
              <a:t>jk</a:t>
            </a:r>
            <a:r>
              <a:rPr lang="en-US" altLang="ko-KR" sz="2600" dirty="0" smtClean="0"/>
              <a:t>(</a:t>
            </a:r>
            <a:r>
              <a:rPr lang="en-US" altLang="ko-KR" sz="2600" dirty="0" err="1" smtClean="0"/>
              <a:t>i</a:t>
            </a:r>
            <a:r>
              <a:rPr lang="en-US" altLang="ko-KR" sz="2600" dirty="0" smtClean="0"/>
              <a:t>)</a:t>
            </a:r>
            <a:r>
              <a:rPr lang="ko-KR" altLang="en-US" dirty="0" smtClean="0"/>
              <a:t>는 두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j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k(j&lt;&gt;k)</a:t>
            </a:r>
            <a:r>
              <a:rPr lang="ko-KR" altLang="en-US" dirty="0" smtClean="0"/>
              <a:t>사이에 존재하는 점</a:t>
            </a:r>
            <a:r>
              <a:rPr lang="en-US" altLang="ko-KR" dirty="0" err="1" smtClean="0"/>
              <a:t>i</a:t>
            </a:r>
            <a:r>
              <a:rPr lang="ko-KR" altLang="en-US" dirty="0" smtClean="0"/>
              <a:t>를 경유하는 횟수</a:t>
            </a:r>
            <a:r>
              <a:rPr lang="en-US" altLang="ko-KR" dirty="0" smtClean="0"/>
              <a:t>. g</a:t>
            </a:r>
            <a:r>
              <a:rPr lang="ko-KR" altLang="en-US" dirty="0" smtClean="0"/>
              <a:t>는 네트워크에 참여하는 </a:t>
            </a:r>
            <a:r>
              <a:rPr lang="ko-KR" altLang="en-US" dirty="0" err="1" smtClean="0"/>
              <a:t>노드수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표준화를 위한</a:t>
            </a:r>
            <a:r>
              <a:rPr lang="en-US" altLang="ko-KR" dirty="0" smtClean="0"/>
              <a:t>(g-2)(g-1)/2</a:t>
            </a:r>
            <a:r>
              <a:rPr lang="ko-KR" altLang="en-US" dirty="0" smtClean="0"/>
              <a:t>로 나눔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노드</a:t>
            </a:r>
            <a:r>
              <a:rPr lang="en-US" altLang="ko-KR" dirty="0" smtClean="0"/>
              <a:t>5</a:t>
            </a:r>
            <a:r>
              <a:rPr lang="ko-KR" altLang="en-US" dirty="0" smtClean="0"/>
              <a:t>가 다른 </a:t>
            </a:r>
            <a:r>
              <a:rPr lang="ko-KR" altLang="en-US" dirty="0" err="1" smtClean="0"/>
              <a:t>노드간의</a:t>
            </a:r>
            <a:r>
              <a:rPr lang="ko-KR" altLang="en-US" dirty="0" smtClean="0"/>
              <a:t> 최단거리에 끼이는 경우</a:t>
            </a:r>
            <a:endParaRPr lang="en-US" altLang="ko-KR" dirty="0" smtClean="0"/>
          </a:p>
          <a:p>
            <a:pPr lvl="1"/>
            <a:r>
              <a:rPr lang="ko-KR" altLang="en-US" sz="1800" dirty="0" err="1"/>
              <a:t>노드</a:t>
            </a:r>
            <a:r>
              <a:rPr lang="en-US" altLang="ko-KR" sz="1800" dirty="0"/>
              <a:t>1 = 0</a:t>
            </a:r>
          </a:p>
          <a:p>
            <a:pPr lvl="1"/>
            <a:r>
              <a:rPr lang="ko-KR" altLang="en-US" sz="1800" dirty="0" err="1"/>
              <a:t>노드</a:t>
            </a:r>
            <a:r>
              <a:rPr lang="en-US" altLang="ko-KR" sz="1800" dirty="0"/>
              <a:t>2 = 0</a:t>
            </a:r>
          </a:p>
          <a:p>
            <a:pPr lvl="1"/>
            <a:r>
              <a:rPr lang="ko-KR" altLang="en-US" sz="1800" dirty="0" err="1"/>
              <a:t>노드</a:t>
            </a:r>
            <a:r>
              <a:rPr lang="en-US" altLang="ko-KR" sz="1800" dirty="0"/>
              <a:t>3 = 0</a:t>
            </a:r>
          </a:p>
          <a:p>
            <a:pPr lvl="1"/>
            <a:r>
              <a:rPr lang="ko-KR" altLang="en-US" sz="1800" dirty="0" err="1"/>
              <a:t>노드</a:t>
            </a:r>
            <a:r>
              <a:rPr lang="en-US" altLang="ko-KR" sz="1800" dirty="0"/>
              <a:t>4 = </a:t>
            </a:r>
            <a:r>
              <a:rPr lang="en-US" altLang="ko-KR" sz="1800" dirty="0" smtClean="0"/>
              <a:t>15(1-</a:t>
            </a:r>
            <a:r>
              <a:rPr lang="en-US" altLang="ko-KR" sz="1800" dirty="0"/>
              <a:t>&gt;2,1-&gt;3,1-&gt;5,1-&gt;6,2-&gt;1,2-&gt;3,2-&gt;5,2-&gt;6,3-&gt;1,3-&gt;2,3-&gt;5,3-&gt;6,5-&gt;1,5-&gt;2,5-&gt;</a:t>
            </a:r>
            <a:r>
              <a:rPr lang="en-US" altLang="ko-KR" sz="1800" dirty="0" smtClean="0"/>
              <a:t>3)</a:t>
            </a:r>
            <a:endParaRPr lang="en-US" altLang="ko-KR" sz="1800" dirty="0"/>
          </a:p>
          <a:p>
            <a:pPr lvl="1"/>
            <a:r>
              <a:rPr lang="ko-KR" altLang="en-US" sz="1800" dirty="0" err="1"/>
              <a:t>노드</a:t>
            </a:r>
            <a:r>
              <a:rPr lang="en-US" altLang="ko-KR" sz="1800" dirty="0"/>
              <a:t>5 = </a:t>
            </a:r>
            <a:r>
              <a:rPr lang="en-US" altLang="ko-KR" sz="1800" dirty="0" smtClean="0"/>
              <a:t>8(1-</a:t>
            </a:r>
            <a:r>
              <a:rPr lang="en-US" altLang="ko-KR" sz="1800" dirty="0"/>
              <a:t>&gt;6,2-&gt;6,3-&gt;6,4-&gt;6,6-&gt;1,6-&gt;2,6-&gt;3,6-&gt;</a:t>
            </a:r>
            <a:r>
              <a:rPr lang="en-US" altLang="ko-KR" sz="1800" dirty="0" smtClean="0"/>
              <a:t>4)</a:t>
            </a:r>
            <a:endParaRPr lang="en-US" altLang="ko-KR" sz="1800" dirty="0"/>
          </a:p>
          <a:p>
            <a:pPr lvl="1"/>
            <a:r>
              <a:rPr lang="ko-KR" altLang="en-US" sz="1800" dirty="0" err="1"/>
              <a:t>노드</a:t>
            </a:r>
            <a:r>
              <a:rPr lang="en-US" altLang="ko-KR" sz="1800" dirty="0"/>
              <a:t>6 = 0</a:t>
            </a:r>
            <a:endParaRPr lang="ko-KR" altLang="en-US" sz="1800" dirty="0"/>
          </a:p>
        </p:txBody>
      </p:sp>
      <p:grpSp>
        <p:nvGrpSpPr>
          <p:cNvPr id="14" name="그룹 13"/>
          <p:cNvGrpSpPr/>
          <p:nvPr/>
        </p:nvGrpSpPr>
        <p:grpSpPr>
          <a:xfrm>
            <a:off x="3227540" y="1493910"/>
            <a:ext cx="2693096" cy="2060187"/>
            <a:chOff x="3402904" y="1493910"/>
            <a:chExt cx="2693096" cy="2060187"/>
          </a:xfrm>
        </p:grpSpPr>
        <p:sp>
          <p:nvSpPr>
            <p:cNvPr id="4" name="타원 3"/>
            <p:cNvSpPr/>
            <p:nvPr/>
          </p:nvSpPr>
          <p:spPr>
            <a:xfrm>
              <a:off x="5757797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3</a:t>
              </a:r>
              <a:endParaRPr lang="ko-KR" altLang="en-US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4895589" y="3215569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  <p:sp>
          <p:nvSpPr>
            <p:cNvPr id="6" name="타원 5"/>
            <p:cNvSpPr/>
            <p:nvPr/>
          </p:nvSpPr>
          <p:spPr>
            <a:xfrm>
              <a:off x="4895588" y="149391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sp>
          <p:nvSpPr>
            <p:cNvPr id="7" name="타원 6"/>
            <p:cNvSpPr/>
            <p:nvPr/>
          </p:nvSpPr>
          <p:spPr>
            <a:xfrm>
              <a:off x="4895589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  <p:sp>
          <p:nvSpPr>
            <p:cNvPr id="8" name="타원 7"/>
            <p:cNvSpPr/>
            <p:nvPr/>
          </p:nvSpPr>
          <p:spPr>
            <a:xfrm>
              <a:off x="4202482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5</a:t>
              </a:r>
              <a:endParaRPr lang="ko-KR" altLang="en-US" dirty="0"/>
            </a:p>
          </p:txBody>
        </p:sp>
        <p:sp>
          <p:nvSpPr>
            <p:cNvPr id="9" name="타원 8"/>
            <p:cNvSpPr/>
            <p:nvPr/>
          </p:nvSpPr>
          <p:spPr>
            <a:xfrm>
              <a:off x="3402904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6</a:t>
              </a:r>
              <a:endParaRPr lang="ko-KR" altLang="en-US" dirty="0"/>
            </a:p>
          </p:txBody>
        </p:sp>
        <p:cxnSp>
          <p:nvCxnSpPr>
            <p:cNvPr id="13" name="직선 화살표 연결선 12"/>
            <p:cNvCxnSpPr>
              <a:stCxn id="4" idx="2"/>
              <a:endCxn id="7" idx="6"/>
            </p:cNvCxnSpPr>
            <p:nvPr/>
          </p:nvCxnSpPr>
          <p:spPr>
            <a:xfrm flipH="1">
              <a:off x="5233792" y="2479664"/>
              <a:ext cx="52400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6" idx="4"/>
              <a:endCxn id="7" idx="0"/>
            </p:cNvCxnSpPr>
            <p:nvPr/>
          </p:nvCxnSpPr>
          <p:spPr>
            <a:xfrm>
              <a:off x="5064690" y="1832438"/>
              <a:ext cx="1" cy="47796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stCxn id="5" idx="0"/>
              <a:endCxn id="7" idx="4"/>
            </p:cNvCxnSpPr>
            <p:nvPr/>
          </p:nvCxnSpPr>
          <p:spPr>
            <a:xfrm flipV="1">
              <a:off x="5064691" y="2648928"/>
              <a:ext cx="0" cy="566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7" idx="2"/>
              <a:endCxn id="8" idx="6"/>
            </p:cNvCxnSpPr>
            <p:nvPr/>
          </p:nvCxnSpPr>
          <p:spPr>
            <a:xfrm flipH="1">
              <a:off x="4540685" y="2479664"/>
              <a:ext cx="354904" cy="61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>
              <a:stCxn id="8" idx="2"/>
              <a:endCxn id="9" idx="6"/>
            </p:cNvCxnSpPr>
            <p:nvPr/>
          </p:nvCxnSpPr>
          <p:spPr>
            <a:xfrm flipH="1">
              <a:off x="3741107" y="2485765"/>
              <a:ext cx="4613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구부러진 연결선 30"/>
          <p:cNvCxnSpPr>
            <a:stCxn id="7" idx="7"/>
          </p:cNvCxnSpPr>
          <p:nvPr/>
        </p:nvCxnSpPr>
        <p:spPr>
          <a:xfrm rot="5400000" flipH="1" flipV="1">
            <a:off x="5063318" y="1636269"/>
            <a:ext cx="669288" cy="77812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87025" y="1531178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중개성</a:t>
            </a:r>
            <a:r>
              <a:rPr lang="ko-KR" altLang="en-US" dirty="0" smtClean="0"/>
              <a:t> 관점에서 가장 중심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9293" y="2025332"/>
            <a:ext cx="24288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위세중심성</a:t>
            </a:r>
            <a:r>
              <a:rPr lang="en-US" altLang="ko-KR" dirty="0" smtClean="0"/>
              <a:t>(Eigenvector Centrality)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682653"/>
            <a:ext cx="10515600" cy="249431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C</a:t>
            </a:r>
            <a:r>
              <a:rPr lang="en-US" altLang="ko-KR" sz="1400" dirty="0" err="1" smtClean="0"/>
              <a:t>i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i</a:t>
            </a:r>
            <a:r>
              <a:rPr lang="ko-KR" altLang="en-US" dirty="0" err="1" smtClean="0"/>
              <a:t>노드의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중심성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</a:t>
            </a:r>
            <a:r>
              <a:rPr lang="en-US" altLang="ko-KR" sz="1400" dirty="0" err="1" smtClean="0"/>
              <a:t>j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j</a:t>
            </a:r>
            <a:r>
              <a:rPr lang="ko-KR" altLang="en-US" dirty="0" err="1" smtClean="0"/>
              <a:t>노드의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중심성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</a:t>
            </a:r>
            <a:r>
              <a:rPr lang="en-US" altLang="ko-KR" sz="1400" dirty="0" err="1" smtClean="0"/>
              <a:t>ij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i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j</a:t>
            </a:r>
            <a:r>
              <a:rPr lang="ko-KR" altLang="en-US" dirty="0" smtClean="0"/>
              <a:t>간의 관계 강도</a:t>
            </a:r>
            <a:r>
              <a:rPr lang="en-US" altLang="ko-KR" dirty="0" smtClean="0"/>
              <a:t>(0 or 1), </a:t>
            </a:r>
            <a:r>
              <a:rPr lang="el-GR" altLang="ko-KR" dirty="0" smtClean="0"/>
              <a:t>λ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i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j</a:t>
            </a:r>
            <a:r>
              <a:rPr lang="ko-KR" altLang="en-US" dirty="0" smtClean="0"/>
              <a:t>간 관계 매트릭스의 가장 큰 고유벡터의 </a:t>
            </a:r>
            <a:r>
              <a:rPr lang="ko-KR" altLang="en-US" dirty="0" err="1" smtClean="0"/>
              <a:t>고유값</a:t>
            </a:r>
            <a:endParaRPr lang="en-US" altLang="ko-KR" dirty="0" smtClean="0"/>
          </a:p>
          <a:p>
            <a:r>
              <a:rPr lang="ko-KR" altLang="en-US" dirty="0" smtClean="0"/>
              <a:t>중요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중심성</a:t>
            </a:r>
            <a:r>
              <a:rPr lang="ko-KR" altLang="en-US" dirty="0" smtClean="0"/>
              <a:t> 지수</a:t>
            </a:r>
            <a:r>
              <a:rPr lang="en-US" altLang="ko-KR" dirty="0" smtClean="0"/>
              <a:t>)</a:t>
            </a:r>
            <a:r>
              <a:rPr lang="ko-KR" altLang="en-US" dirty="0" smtClean="0"/>
              <a:t>한 </a:t>
            </a:r>
            <a:r>
              <a:rPr lang="ko-KR" altLang="en-US" dirty="0" err="1" smtClean="0"/>
              <a:t>노드에</a:t>
            </a:r>
            <a:r>
              <a:rPr lang="ko-KR" altLang="en-US" dirty="0" smtClean="0"/>
              <a:t> 연결된 </a:t>
            </a:r>
            <a:r>
              <a:rPr lang="ko-KR" altLang="en-US" dirty="0" err="1" smtClean="0"/>
              <a:t>노드가</a:t>
            </a:r>
            <a:r>
              <a:rPr lang="ko-KR" altLang="en-US" dirty="0" smtClean="0"/>
              <a:t> 중요하다는 관점에서 출발</a:t>
            </a:r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830889" y="1493910"/>
            <a:ext cx="5089747" cy="2060187"/>
            <a:chOff x="1006253" y="1493910"/>
            <a:chExt cx="5089747" cy="2060187"/>
          </a:xfrm>
        </p:grpSpPr>
        <p:sp>
          <p:nvSpPr>
            <p:cNvPr id="4" name="타원 3"/>
            <p:cNvSpPr/>
            <p:nvPr/>
          </p:nvSpPr>
          <p:spPr>
            <a:xfrm>
              <a:off x="5757797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3</a:t>
              </a:r>
              <a:endParaRPr lang="ko-KR" altLang="en-US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4895589" y="3215569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  <p:sp>
          <p:nvSpPr>
            <p:cNvPr id="6" name="타원 5"/>
            <p:cNvSpPr/>
            <p:nvPr/>
          </p:nvSpPr>
          <p:spPr>
            <a:xfrm>
              <a:off x="4895588" y="149391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sp>
          <p:nvSpPr>
            <p:cNvPr id="7" name="타원 6"/>
            <p:cNvSpPr/>
            <p:nvPr/>
          </p:nvSpPr>
          <p:spPr>
            <a:xfrm>
              <a:off x="4895589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  <p:sp>
          <p:nvSpPr>
            <p:cNvPr id="8" name="타원 7"/>
            <p:cNvSpPr/>
            <p:nvPr/>
          </p:nvSpPr>
          <p:spPr>
            <a:xfrm>
              <a:off x="4202482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5</a:t>
              </a:r>
              <a:endParaRPr lang="ko-KR" altLang="en-US" dirty="0"/>
            </a:p>
          </p:txBody>
        </p:sp>
        <p:sp>
          <p:nvSpPr>
            <p:cNvPr id="9" name="타원 8"/>
            <p:cNvSpPr/>
            <p:nvPr/>
          </p:nvSpPr>
          <p:spPr>
            <a:xfrm>
              <a:off x="3402904" y="2316501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6</a:t>
              </a:r>
              <a:endParaRPr lang="ko-KR" altLang="en-US" dirty="0"/>
            </a:p>
          </p:txBody>
        </p:sp>
        <p:sp>
          <p:nvSpPr>
            <p:cNvPr id="10" name="타원 9"/>
            <p:cNvSpPr/>
            <p:nvPr/>
          </p:nvSpPr>
          <p:spPr>
            <a:xfrm>
              <a:off x="2586623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7</a:t>
              </a:r>
              <a:endParaRPr lang="ko-KR" altLang="en-US" dirty="0"/>
            </a:p>
          </p:txBody>
        </p:sp>
        <p:sp>
          <p:nvSpPr>
            <p:cNvPr id="11" name="타원 10"/>
            <p:cNvSpPr/>
            <p:nvPr/>
          </p:nvSpPr>
          <p:spPr>
            <a:xfrm>
              <a:off x="1805831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8</a:t>
              </a:r>
              <a:endParaRPr lang="ko-KR" altLang="en-US" dirty="0"/>
            </a:p>
          </p:txBody>
        </p:sp>
        <p:cxnSp>
          <p:nvCxnSpPr>
            <p:cNvPr id="13" name="직선 화살표 연결선 12"/>
            <p:cNvCxnSpPr>
              <a:stCxn id="4" idx="2"/>
              <a:endCxn id="7" idx="6"/>
            </p:cNvCxnSpPr>
            <p:nvPr/>
          </p:nvCxnSpPr>
          <p:spPr>
            <a:xfrm flipH="1">
              <a:off x="5233792" y="2479664"/>
              <a:ext cx="52400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>
              <a:stCxn id="6" idx="4"/>
              <a:endCxn id="7" idx="0"/>
            </p:cNvCxnSpPr>
            <p:nvPr/>
          </p:nvCxnSpPr>
          <p:spPr>
            <a:xfrm>
              <a:off x="5064690" y="1832438"/>
              <a:ext cx="1" cy="47796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stCxn id="5" idx="0"/>
              <a:endCxn id="7" idx="4"/>
            </p:cNvCxnSpPr>
            <p:nvPr/>
          </p:nvCxnSpPr>
          <p:spPr>
            <a:xfrm flipV="1">
              <a:off x="5064691" y="2648928"/>
              <a:ext cx="0" cy="56664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stCxn id="7" idx="2"/>
              <a:endCxn id="8" idx="6"/>
            </p:cNvCxnSpPr>
            <p:nvPr/>
          </p:nvCxnSpPr>
          <p:spPr>
            <a:xfrm flipH="1">
              <a:off x="4540685" y="2479664"/>
              <a:ext cx="354904" cy="61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>
              <a:stCxn id="8" idx="2"/>
              <a:endCxn id="9" idx="6"/>
            </p:cNvCxnSpPr>
            <p:nvPr/>
          </p:nvCxnSpPr>
          <p:spPr>
            <a:xfrm flipH="1">
              <a:off x="3741107" y="2485765"/>
              <a:ext cx="4613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/>
            <p:cNvCxnSpPr>
              <a:stCxn id="9" idx="2"/>
              <a:endCxn id="10" idx="6"/>
            </p:cNvCxnSpPr>
            <p:nvPr/>
          </p:nvCxnSpPr>
          <p:spPr>
            <a:xfrm flipH="1" flipV="1">
              <a:off x="2924826" y="2479664"/>
              <a:ext cx="478078" cy="61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>
              <a:stCxn id="10" idx="2"/>
              <a:endCxn id="11" idx="6"/>
            </p:cNvCxnSpPr>
            <p:nvPr/>
          </p:nvCxnSpPr>
          <p:spPr>
            <a:xfrm flipH="1">
              <a:off x="2144034" y="2479664"/>
              <a:ext cx="442589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타원 29"/>
            <p:cNvSpPr/>
            <p:nvPr/>
          </p:nvSpPr>
          <p:spPr>
            <a:xfrm>
              <a:off x="1006253" y="2310400"/>
              <a:ext cx="338203" cy="3385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9</a:t>
              </a:r>
              <a:endParaRPr lang="ko-KR" altLang="en-US" dirty="0"/>
            </a:p>
          </p:txBody>
        </p:sp>
        <p:cxnSp>
          <p:nvCxnSpPr>
            <p:cNvPr id="32" name="직선 화살표 연결선 31"/>
            <p:cNvCxnSpPr>
              <a:stCxn id="11" idx="2"/>
              <a:endCxn id="30" idx="6"/>
            </p:cNvCxnSpPr>
            <p:nvPr/>
          </p:nvCxnSpPr>
          <p:spPr>
            <a:xfrm flipH="1">
              <a:off x="1344456" y="2479664"/>
              <a:ext cx="4613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8446" y="2097000"/>
            <a:ext cx="172402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8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네트워크의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방향</a:t>
            </a:r>
            <a:r>
              <a:rPr lang="en-US" altLang="ko-KR" dirty="0"/>
              <a:t> </a:t>
            </a:r>
            <a:r>
              <a:rPr lang="ko-KR" altLang="en-US" dirty="0" smtClean="0"/>
              <a:t>네트워크</a:t>
            </a:r>
            <a:r>
              <a:rPr lang="en-US" altLang="ko-KR" dirty="0" smtClean="0"/>
              <a:t>(</a:t>
            </a:r>
            <a:r>
              <a:rPr lang="en-US" altLang="ko-KR" dirty="0"/>
              <a:t>directed network)</a:t>
            </a:r>
            <a:endParaRPr lang="ko-KR" altLang="en-US" dirty="0"/>
          </a:p>
          <a:p>
            <a:r>
              <a:rPr lang="ko-KR" altLang="en-US" dirty="0" err="1" smtClean="0"/>
              <a:t>무방향</a:t>
            </a:r>
            <a:r>
              <a:rPr lang="ko-KR" altLang="en-US" dirty="0" smtClean="0"/>
              <a:t> 네트워크</a:t>
            </a:r>
            <a:r>
              <a:rPr lang="en-US" altLang="ko-KR" dirty="0" smtClean="0"/>
              <a:t>(undirected network)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784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네트워크 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밀도</a:t>
            </a:r>
            <a:r>
              <a:rPr lang="en-US" altLang="ko-KR" dirty="0" smtClean="0"/>
              <a:t>(density)</a:t>
            </a:r>
          </a:p>
          <a:p>
            <a:r>
              <a:rPr lang="ko-KR" altLang="en-US" dirty="0" err="1" smtClean="0"/>
              <a:t>추이성</a:t>
            </a:r>
            <a:r>
              <a:rPr lang="en-US" altLang="ko-KR" dirty="0" smtClean="0"/>
              <a:t>(transitivity)</a:t>
            </a:r>
          </a:p>
          <a:p>
            <a:r>
              <a:rPr lang="ko-KR" altLang="en-US" dirty="0" smtClean="0"/>
              <a:t>상호성</a:t>
            </a:r>
            <a:r>
              <a:rPr lang="en-US" altLang="ko-KR" dirty="0" smtClean="0"/>
              <a:t>(reciprocity) -&gt; </a:t>
            </a:r>
            <a:r>
              <a:rPr lang="ko-KR" altLang="en-US" dirty="0" smtClean="0"/>
              <a:t>방향네트워크만</a:t>
            </a:r>
            <a:r>
              <a:rPr lang="en-US" altLang="ko-KR" dirty="0" smtClean="0"/>
              <a:t>..</a:t>
            </a:r>
          </a:p>
          <a:p>
            <a:r>
              <a:rPr lang="en-US" altLang="ko-KR" dirty="0"/>
              <a:t>3</a:t>
            </a:r>
            <a:r>
              <a:rPr lang="ko-KR" altLang="en-US" dirty="0"/>
              <a:t>자간 관계</a:t>
            </a:r>
            <a:r>
              <a:rPr lang="en-US" altLang="ko-KR" dirty="0"/>
              <a:t>(triad relationship</a:t>
            </a:r>
            <a:r>
              <a:rPr lang="en-US" altLang="ko-KR" dirty="0" smtClean="0"/>
              <a:t>)</a:t>
            </a:r>
            <a:r>
              <a:rPr lang="en-US" altLang="ko-KR" dirty="0"/>
              <a:t> -&gt; </a:t>
            </a:r>
            <a:r>
              <a:rPr lang="ko-KR" altLang="en-US" dirty="0"/>
              <a:t>방향네트워크만</a:t>
            </a:r>
            <a:r>
              <a:rPr lang="en-US" altLang="ko-KR" dirty="0"/>
              <a:t>..</a:t>
            </a:r>
            <a:endParaRPr lang="en-US" altLang="ko-KR" dirty="0" smtClean="0"/>
          </a:p>
          <a:p>
            <a:r>
              <a:rPr lang="ko-KR" altLang="en-US" dirty="0" smtClean="0"/>
              <a:t>컴포넌트</a:t>
            </a:r>
            <a:r>
              <a:rPr lang="en-US" altLang="ko-KR" dirty="0" smtClean="0"/>
              <a:t>(component)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568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밀도</a:t>
            </a:r>
            <a:r>
              <a:rPr lang="en-US" altLang="ko-KR" dirty="0" smtClean="0"/>
              <a:t>(density)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233797"/>
            <a:ext cx="10515600" cy="1943166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밀도 </a:t>
            </a:r>
            <a:r>
              <a:rPr lang="en-US" altLang="ko-KR" dirty="0" smtClean="0"/>
              <a:t>= </a:t>
            </a:r>
            <a:r>
              <a:rPr lang="ko-KR" altLang="en-US" dirty="0" err="1" smtClean="0"/>
              <a:t>총연결선수</a:t>
            </a:r>
            <a:r>
              <a:rPr lang="en-US" altLang="ko-KR" dirty="0" smtClean="0"/>
              <a:t>*2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가능한총연결선</a:t>
            </a:r>
            <a:r>
              <a:rPr lang="ko-KR" altLang="en-US" dirty="0" smtClean="0"/>
              <a:t> </a:t>
            </a:r>
            <a:r>
              <a:rPr lang="en-US" altLang="ko-KR" dirty="0" smtClean="0"/>
              <a:t>= 4*2/4(4-1) = 33.3%</a:t>
            </a:r>
          </a:p>
          <a:p>
            <a:r>
              <a:rPr lang="ko-KR" altLang="en-US" dirty="0" smtClean="0"/>
              <a:t>네트워크의 </a:t>
            </a:r>
            <a:r>
              <a:rPr lang="ko-KR" altLang="en-US" dirty="0" err="1" smtClean="0"/>
              <a:t>완벽성를</a:t>
            </a:r>
            <a:r>
              <a:rPr lang="ko-KR" altLang="en-US" dirty="0" smtClean="0"/>
              <a:t> 표현하는 개념</a:t>
            </a:r>
            <a:endParaRPr lang="en-US" altLang="ko-KR" dirty="0" smtClean="0"/>
          </a:p>
          <a:p>
            <a:r>
              <a:rPr lang="ko-KR" altLang="en-US" dirty="0" smtClean="0"/>
              <a:t>밀도가 높으면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빠른 정보 전달과 자원의 흐름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폐쇠망으로</a:t>
            </a:r>
            <a:r>
              <a:rPr lang="ko-KR" altLang="en-US" dirty="0" smtClean="0"/>
              <a:t> 작동</a:t>
            </a:r>
            <a:r>
              <a:rPr lang="en-US" altLang="ko-KR" dirty="0" smtClean="0"/>
              <a:t>(</a:t>
            </a:r>
            <a:r>
              <a:rPr lang="ko-KR" altLang="en-US" dirty="0" smtClean="0"/>
              <a:t>규범의 공유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행위패턴의 동질화 등이 쉽게 발전됨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약속 위반의 규제가 매우 효과적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964505" y="1744086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3302697" y="1781664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2206669" y="2564377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964504" y="3153263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</a:t>
            </a:r>
            <a:endParaRPr lang="ko-KR" altLang="en-US" dirty="0"/>
          </a:p>
        </p:txBody>
      </p:sp>
      <p:cxnSp>
        <p:nvCxnSpPr>
          <p:cNvPr id="9" name="직선 연결선 8"/>
          <p:cNvCxnSpPr>
            <a:stCxn id="6" idx="7"/>
            <a:endCxn id="5" idx="3"/>
          </p:cNvCxnSpPr>
          <p:nvPr/>
        </p:nvCxnSpPr>
        <p:spPr>
          <a:xfrm flipV="1">
            <a:off x="2645026" y="2220021"/>
            <a:ext cx="732881" cy="419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stCxn id="5" idx="2"/>
            <a:endCxn id="4" idx="6"/>
          </p:cNvCxnSpPr>
          <p:nvPr/>
        </p:nvCxnSpPr>
        <p:spPr>
          <a:xfrm flipH="1" flipV="1">
            <a:off x="1478072" y="2000870"/>
            <a:ext cx="1824625" cy="3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>
            <a:stCxn id="4" idx="4"/>
          </p:cNvCxnSpPr>
          <p:nvPr/>
        </p:nvCxnSpPr>
        <p:spPr>
          <a:xfrm flipH="1">
            <a:off x="1221287" y="2257653"/>
            <a:ext cx="2" cy="1042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stCxn id="4" idx="5"/>
            <a:endCxn id="6" idx="1"/>
          </p:cNvCxnSpPr>
          <p:nvPr/>
        </p:nvCxnSpPr>
        <p:spPr>
          <a:xfrm>
            <a:off x="1402862" y="2182443"/>
            <a:ext cx="879017" cy="457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70752" y="17816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노드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79321" y="17816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연결선</a:t>
            </a:r>
            <a:endParaRPr lang="ko-KR" altLang="en-US" dirty="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888" y="1931274"/>
            <a:ext cx="5625837" cy="151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2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추이성</a:t>
            </a:r>
            <a:r>
              <a:rPr lang="en-US" altLang="ko-KR" dirty="0" smtClean="0"/>
              <a:t>(transitivity)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973555"/>
            <a:ext cx="10515600" cy="2203408"/>
          </a:xfrm>
        </p:spPr>
        <p:txBody>
          <a:bodyPr/>
          <a:lstStyle/>
          <a:p>
            <a:r>
              <a:rPr lang="ko-KR" altLang="en-US" dirty="0" smtClean="0"/>
              <a:t>친구의 친구가 친구가 되는 비율</a:t>
            </a:r>
            <a:r>
              <a:rPr lang="en-US" altLang="ko-KR" dirty="0" smtClean="0"/>
              <a:t>(60%)</a:t>
            </a:r>
          </a:p>
          <a:p>
            <a:pPr lvl="1"/>
            <a:r>
              <a:rPr lang="en-US" altLang="ko-KR" dirty="0" smtClean="0"/>
              <a:t>D -&gt; A &amp; A -&gt; B = X (D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B</a:t>
            </a:r>
            <a:r>
              <a:rPr lang="ko-KR" altLang="en-US" dirty="0" smtClean="0"/>
              <a:t>는 친구가 아님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A -&gt; B &amp; B -&gt; C = O (A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C</a:t>
            </a:r>
            <a:r>
              <a:rPr lang="ko-KR" altLang="en-US" dirty="0" smtClean="0"/>
              <a:t>는 친구임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..  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964505" y="1744086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3302697" y="1781664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2206669" y="2564377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964504" y="3153263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</a:t>
            </a:r>
            <a:endParaRPr lang="ko-KR" altLang="en-US" dirty="0"/>
          </a:p>
        </p:txBody>
      </p:sp>
      <p:cxnSp>
        <p:nvCxnSpPr>
          <p:cNvPr id="8" name="직선 연결선 7"/>
          <p:cNvCxnSpPr>
            <a:stCxn id="6" idx="7"/>
            <a:endCxn id="5" idx="3"/>
          </p:cNvCxnSpPr>
          <p:nvPr/>
        </p:nvCxnSpPr>
        <p:spPr>
          <a:xfrm flipV="1">
            <a:off x="2645026" y="2220021"/>
            <a:ext cx="732881" cy="419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>
            <a:stCxn id="5" idx="2"/>
            <a:endCxn id="4" idx="6"/>
          </p:cNvCxnSpPr>
          <p:nvPr/>
        </p:nvCxnSpPr>
        <p:spPr>
          <a:xfrm flipH="1" flipV="1">
            <a:off x="1478072" y="2000870"/>
            <a:ext cx="1824625" cy="3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>
            <a:stCxn id="4" idx="4"/>
          </p:cNvCxnSpPr>
          <p:nvPr/>
        </p:nvCxnSpPr>
        <p:spPr>
          <a:xfrm flipH="1">
            <a:off x="1221287" y="2257653"/>
            <a:ext cx="2" cy="1042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>
            <a:stCxn id="4" idx="5"/>
            <a:endCxn id="6" idx="1"/>
          </p:cNvCxnSpPr>
          <p:nvPr/>
        </p:nvCxnSpPr>
        <p:spPr>
          <a:xfrm>
            <a:off x="1402862" y="2182443"/>
            <a:ext cx="879017" cy="457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60515" y="2220021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if a -&gt; b and b -&gt; c, then a -&gt; 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178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상호성</a:t>
            </a:r>
            <a:r>
              <a:rPr lang="en-US" altLang="ko-KR" dirty="0" smtClean="0"/>
              <a:t>(reciprocity)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102163"/>
            <a:ext cx="10515600" cy="207480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/>
              <a:t>방향</a:t>
            </a:r>
            <a:r>
              <a:rPr lang="en-US" altLang="ko-KR" dirty="0"/>
              <a:t>(directed network)</a:t>
            </a:r>
            <a:r>
              <a:rPr lang="ko-KR" altLang="en-US" dirty="0"/>
              <a:t>에서만 의미가 있음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 smtClean="0"/>
              <a:t>주고 받는 비율</a:t>
            </a:r>
            <a:r>
              <a:rPr lang="en-US" altLang="ko-KR" dirty="0" smtClean="0"/>
              <a:t>(66.6%)</a:t>
            </a:r>
          </a:p>
          <a:p>
            <a:r>
              <a:rPr lang="ko-KR" altLang="en-US" dirty="0" smtClean="0"/>
              <a:t>방향네트워크이므로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밀도 </a:t>
            </a:r>
            <a:r>
              <a:rPr lang="en-US" altLang="ko-KR" dirty="0" smtClean="0"/>
              <a:t>= 50%</a:t>
            </a:r>
          </a:p>
          <a:p>
            <a:pPr lvl="1"/>
            <a:r>
              <a:rPr lang="ko-KR" altLang="en-US" dirty="0" err="1" smtClean="0"/>
              <a:t>추이성</a:t>
            </a:r>
            <a:r>
              <a:rPr lang="ko-KR" altLang="en-US" dirty="0" smtClean="0"/>
              <a:t> </a:t>
            </a:r>
            <a:r>
              <a:rPr lang="en-US" altLang="ko-KR" dirty="0" smtClean="0"/>
              <a:t>= 60%</a:t>
            </a:r>
          </a:p>
        </p:txBody>
      </p:sp>
      <p:sp>
        <p:nvSpPr>
          <p:cNvPr id="4" name="타원 3"/>
          <p:cNvSpPr/>
          <p:nvPr/>
        </p:nvSpPr>
        <p:spPr>
          <a:xfrm>
            <a:off x="964505" y="1744086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3302697" y="1781664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2206669" y="2564377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964504" y="3153263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60515" y="2220021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if a -&gt; b, then b -&gt; a</a:t>
            </a:r>
            <a:endParaRPr lang="ko-KR" altLang="en-US" dirty="0"/>
          </a:p>
        </p:txBody>
      </p:sp>
      <p:cxnSp>
        <p:nvCxnSpPr>
          <p:cNvPr id="16" name="직선 화살표 연결선 15"/>
          <p:cNvCxnSpPr>
            <a:stCxn id="4" idx="5"/>
            <a:endCxn id="6" idx="2"/>
          </p:cNvCxnSpPr>
          <p:nvPr/>
        </p:nvCxnSpPr>
        <p:spPr>
          <a:xfrm>
            <a:off x="1402862" y="2182443"/>
            <a:ext cx="803807" cy="638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4" idx="6"/>
            <a:endCxn id="5" idx="2"/>
          </p:cNvCxnSpPr>
          <p:nvPr/>
        </p:nvCxnSpPr>
        <p:spPr>
          <a:xfrm>
            <a:off x="1478072" y="2000870"/>
            <a:ext cx="1824625" cy="375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4" idx="4"/>
            <a:endCxn id="7" idx="0"/>
          </p:cNvCxnSpPr>
          <p:nvPr/>
        </p:nvCxnSpPr>
        <p:spPr>
          <a:xfrm flipH="1">
            <a:off x="1221288" y="2257653"/>
            <a:ext cx="1" cy="8956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5" idx="3"/>
            <a:endCxn id="6" idx="7"/>
          </p:cNvCxnSpPr>
          <p:nvPr/>
        </p:nvCxnSpPr>
        <p:spPr>
          <a:xfrm flipH="1">
            <a:off x="2645026" y="2220021"/>
            <a:ext cx="732881" cy="419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92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자간 관계</a:t>
            </a:r>
            <a:r>
              <a:rPr lang="en-US" altLang="ko-KR" dirty="0" smtClean="0"/>
              <a:t>(triad relationship)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102163"/>
            <a:ext cx="10515600" cy="2074800"/>
          </a:xfrm>
        </p:spPr>
        <p:txBody>
          <a:bodyPr>
            <a:normAutofit/>
          </a:bodyPr>
          <a:lstStyle/>
          <a:p>
            <a:r>
              <a:rPr lang="ko-KR" altLang="en-US" dirty="0"/>
              <a:t>방향</a:t>
            </a:r>
            <a:r>
              <a:rPr lang="en-US" altLang="ko-KR" dirty="0"/>
              <a:t>(directed network)</a:t>
            </a:r>
            <a:r>
              <a:rPr lang="ko-KR" altLang="en-US" dirty="0"/>
              <a:t>에서만 의미가 있음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4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자 관계가 발견됨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964505" y="1744086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3302697" y="1781664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2206669" y="2564377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964504" y="3153263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</a:t>
            </a:r>
            <a:endParaRPr lang="ko-KR" altLang="en-US" dirty="0"/>
          </a:p>
        </p:txBody>
      </p:sp>
      <p:cxnSp>
        <p:nvCxnSpPr>
          <p:cNvPr id="16" name="직선 화살표 연결선 15"/>
          <p:cNvCxnSpPr>
            <a:stCxn id="4" idx="5"/>
            <a:endCxn id="6" idx="2"/>
          </p:cNvCxnSpPr>
          <p:nvPr/>
        </p:nvCxnSpPr>
        <p:spPr>
          <a:xfrm>
            <a:off x="1402862" y="2182443"/>
            <a:ext cx="803807" cy="638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4" idx="6"/>
            <a:endCxn id="5" idx="2"/>
          </p:cNvCxnSpPr>
          <p:nvPr/>
        </p:nvCxnSpPr>
        <p:spPr>
          <a:xfrm>
            <a:off x="1478072" y="2000870"/>
            <a:ext cx="1824625" cy="375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4" idx="4"/>
            <a:endCxn id="7" idx="0"/>
          </p:cNvCxnSpPr>
          <p:nvPr/>
        </p:nvCxnSpPr>
        <p:spPr>
          <a:xfrm flipH="1">
            <a:off x="1221288" y="2257653"/>
            <a:ext cx="1" cy="8956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5" idx="3"/>
            <a:endCxn id="6" idx="7"/>
          </p:cNvCxnSpPr>
          <p:nvPr/>
        </p:nvCxnSpPr>
        <p:spPr>
          <a:xfrm flipH="1">
            <a:off x="2645026" y="2220021"/>
            <a:ext cx="732881" cy="419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59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컴포넌트</a:t>
            </a:r>
            <a:r>
              <a:rPr lang="en-US" altLang="ko-KR" dirty="0" smtClean="0"/>
              <a:t>(component)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133589"/>
            <a:ext cx="10515600" cy="2043374"/>
          </a:xfrm>
        </p:spPr>
        <p:txBody>
          <a:bodyPr/>
          <a:lstStyle/>
          <a:p>
            <a:r>
              <a:rPr lang="ko-KR" altLang="en-US" dirty="0" smtClean="0"/>
              <a:t>상호 </a:t>
            </a:r>
            <a:r>
              <a:rPr lang="ko-KR" altLang="en-US" dirty="0" err="1" smtClean="0"/>
              <a:t>도달가능한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집합수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컴포넌트 내 </a:t>
            </a:r>
            <a:r>
              <a:rPr lang="ko-KR" altLang="en-US" dirty="0" err="1" smtClean="0"/>
              <a:t>노드는</a:t>
            </a:r>
            <a:r>
              <a:rPr lang="ko-KR" altLang="en-US" dirty="0" smtClean="0"/>
              <a:t> 쌍방향 소통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개의 컴포넌트가 발견됨</a:t>
            </a: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964505" y="1744086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</a:t>
            </a:r>
            <a:endParaRPr lang="ko-KR" altLang="en-US" dirty="0"/>
          </a:p>
        </p:txBody>
      </p:sp>
      <p:sp>
        <p:nvSpPr>
          <p:cNvPr id="5" name="타원 4"/>
          <p:cNvSpPr/>
          <p:nvPr/>
        </p:nvSpPr>
        <p:spPr>
          <a:xfrm>
            <a:off x="3302697" y="1781664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2206669" y="2564377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964504" y="3153263"/>
            <a:ext cx="513567" cy="51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</a:t>
            </a:r>
            <a:endParaRPr lang="ko-KR" altLang="en-US" dirty="0"/>
          </a:p>
        </p:txBody>
      </p:sp>
      <p:cxnSp>
        <p:nvCxnSpPr>
          <p:cNvPr id="9" name="직선 화살표 연결선 8"/>
          <p:cNvCxnSpPr>
            <a:stCxn id="4" idx="5"/>
            <a:endCxn id="6" idx="2"/>
          </p:cNvCxnSpPr>
          <p:nvPr/>
        </p:nvCxnSpPr>
        <p:spPr>
          <a:xfrm>
            <a:off x="1402862" y="2182443"/>
            <a:ext cx="803807" cy="638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4" idx="6"/>
            <a:endCxn id="5" idx="2"/>
          </p:cNvCxnSpPr>
          <p:nvPr/>
        </p:nvCxnSpPr>
        <p:spPr>
          <a:xfrm>
            <a:off x="1478072" y="2000870"/>
            <a:ext cx="1824625" cy="375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4" idx="4"/>
            <a:endCxn id="7" idx="0"/>
          </p:cNvCxnSpPr>
          <p:nvPr/>
        </p:nvCxnSpPr>
        <p:spPr>
          <a:xfrm flipH="1">
            <a:off x="1221288" y="2257653"/>
            <a:ext cx="1" cy="8956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5" idx="3"/>
            <a:endCxn id="6" idx="7"/>
          </p:cNvCxnSpPr>
          <p:nvPr/>
        </p:nvCxnSpPr>
        <p:spPr>
          <a:xfrm flipH="1">
            <a:off x="2645026" y="2220021"/>
            <a:ext cx="732881" cy="419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6270" y="1408709"/>
            <a:ext cx="2815239" cy="246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중심성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연결중심성</a:t>
            </a:r>
            <a:r>
              <a:rPr lang="en-US" altLang="ko-KR" dirty="0"/>
              <a:t>(degree Centrality)</a:t>
            </a:r>
          </a:p>
          <a:p>
            <a:r>
              <a:rPr lang="ko-KR" altLang="en-US" dirty="0" err="1" smtClean="0"/>
              <a:t>근접중심성</a:t>
            </a:r>
            <a:r>
              <a:rPr lang="en-US" altLang="ko-KR" dirty="0"/>
              <a:t>(Closeness Centrality</a:t>
            </a:r>
            <a:r>
              <a:rPr lang="en-US" altLang="ko-KR" dirty="0" smtClean="0"/>
              <a:t>)</a:t>
            </a:r>
          </a:p>
          <a:p>
            <a:r>
              <a:rPr lang="ko-KR" altLang="en-US" dirty="0" err="1"/>
              <a:t>중개중심성</a:t>
            </a:r>
            <a:r>
              <a:rPr lang="en-US" altLang="ko-KR" dirty="0"/>
              <a:t>(</a:t>
            </a:r>
            <a:r>
              <a:rPr lang="en-US" altLang="ko-KR" dirty="0" err="1"/>
              <a:t>Betweenness</a:t>
            </a:r>
            <a:r>
              <a:rPr lang="en-US" altLang="ko-KR" dirty="0"/>
              <a:t> Centrality</a:t>
            </a:r>
            <a:r>
              <a:rPr lang="en-US" altLang="ko-KR" dirty="0" smtClean="0"/>
              <a:t>)</a:t>
            </a:r>
          </a:p>
          <a:p>
            <a:r>
              <a:rPr lang="ko-KR" altLang="en-US" dirty="0" err="1" smtClean="0"/>
              <a:t>위세중심성</a:t>
            </a:r>
            <a:r>
              <a:rPr lang="en-US" altLang="ko-KR" dirty="0"/>
              <a:t>(Eigenvector Centrality)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823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733</Words>
  <Application>Microsoft Office PowerPoint</Application>
  <PresentationFormat>와이드스크린</PresentationFormat>
  <Paragraphs>138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굴림체</vt:lpstr>
      <vt:lpstr>맑은 고딕</vt:lpstr>
      <vt:lpstr>Arial</vt:lpstr>
      <vt:lpstr>Office 테마</vt:lpstr>
      <vt:lpstr>Social Network Analysis</vt:lpstr>
      <vt:lpstr>네트워크의 종류</vt:lpstr>
      <vt:lpstr>네트워크 특성</vt:lpstr>
      <vt:lpstr>밀도(density)</vt:lpstr>
      <vt:lpstr>추이성(transitivity)</vt:lpstr>
      <vt:lpstr>상호성(reciprocity)</vt:lpstr>
      <vt:lpstr>3자간 관계(triad relationship)</vt:lpstr>
      <vt:lpstr>컴포넌트(component)</vt:lpstr>
      <vt:lpstr>중심성</vt:lpstr>
      <vt:lpstr>연결중심성(degree Centrality)</vt:lpstr>
      <vt:lpstr>근접중심성(Closeness Centrality)</vt:lpstr>
      <vt:lpstr>중개중심성(Betweenness Centrality)</vt:lpstr>
      <vt:lpstr>위세중심성(Eigenvector Centrality)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 Analysis</dc:title>
  <dc:creator>이재학</dc:creator>
  <cp:lastModifiedBy>이재학</cp:lastModifiedBy>
  <cp:revision>57</cp:revision>
  <dcterms:created xsi:type="dcterms:W3CDTF">2013-04-16T11:25:12Z</dcterms:created>
  <dcterms:modified xsi:type="dcterms:W3CDTF">2014-04-29T06:36:30Z</dcterms:modified>
</cp:coreProperties>
</file>